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4" r:id="rId9"/>
    <p:sldId id="266" r:id="rId10"/>
    <p:sldId id="265"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571EBE9F-BF71-4022-B807-7A99FBD8A089}" type="datetimeFigureOut">
              <a:rPr lang="en-GB" smtClean="0"/>
              <a:t>08/06/2018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0823973-C2A6-4856-94F1-84FE32DAD141}" type="slidenum">
              <a:rPr lang="en-GB" smtClean="0"/>
              <a:t>‹#›</a:t>
            </a:fld>
            <a:endParaRPr lang="en-GB"/>
          </a:p>
        </p:txBody>
      </p:sp>
    </p:spTree>
    <p:extLst>
      <p:ext uri="{BB962C8B-B14F-4D97-AF65-F5344CB8AC3E}">
        <p14:creationId xmlns:p14="http://schemas.microsoft.com/office/powerpoint/2010/main" val="2871009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71EBE9F-BF71-4022-B807-7A99FBD8A089}" type="datetimeFigureOut">
              <a:rPr lang="en-GB" smtClean="0"/>
              <a:t>08/06/2018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0823973-C2A6-4856-94F1-84FE32DAD141}" type="slidenum">
              <a:rPr lang="en-GB" smtClean="0"/>
              <a:t>‹#›</a:t>
            </a:fld>
            <a:endParaRPr lang="en-GB"/>
          </a:p>
        </p:txBody>
      </p:sp>
    </p:spTree>
    <p:extLst>
      <p:ext uri="{BB962C8B-B14F-4D97-AF65-F5344CB8AC3E}">
        <p14:creationId xmlns:p14="http://schemas.microsoft.com/office/powerpoint/2010/main" val="1793173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71EBE9F-BF71-4022-B807-7A99FBD8A089}" type="datetimeFigureOut">
              <a:rPr lang="en-GB" smtClean="0"/>
              <a:t>08/06/2018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0823973-C2A6-4856-94F1-84FE32DAD141}" type="slidenum">
              <a:rPr lang="en-GB" smtClean="0"/>
              <a:t>‹#›</a:t>
            </a:fld>
            <a:endParaRPr lang="en-GB"/>
          </a:p>
        </p:txBody>
      </p:sp>
    </p:spTree>
    <p:extLst>
      <p:ext uri="{BB962C8B-B14F-4D97-AF65-F5344CB8AC3E}">
        <p14:creationId xmlns:p14="http://schemas.microsoft.com/office/powerpoint/2010/main" val="1184461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571EBE9F-BF71-4022-B807-7A99FBD8A089}" type="datetimeFigureOut">
              <a:rPr lang="en-GB" smtClean="0"/>
              <a:t>08/06/2018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0823973-C2A6-4856-94F1-84FE32DAD141}" type="slidenum">
              <a:rPr lang="en-GB" smtClean="0"/>
              <a:t>‹#›</a:t>
            </a:fld>
            <a:endParaRPr lang="en-GB"/>
          </a:p>
        </p:txBody>
      </p:sp>
    </p:spTree>
    <p:extLst>
      <p:ext uri="{BB962C8B-B14F-4D97-AF65-F5344CB8AC3E}">
        <p14:creationId xmlns:p14="http://schemas.microsoft.com/office/powerpoint/2010/main" val="2675947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71EBE9F-BF71-4022-B807-7A99FBD8A089}" type="datetimeFigureOut">
              <a:rPr lang="en-GB" smtClean="0"/>
              <a:t>08/06/2018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0823973-C2A6-4856-94F1-84FE32DAD141}" type="slidenum">
              <a:rPr lang="en-GB" smtClean="0"/>
              <a:t>‹#›</a:t>
            </a:fld>
            <a:endParaRPr lang="en-GB"/>
          </a:p>
        </p:txBody>
      </p:sp>
    </p:spTree>
    <p:extLst>
      <p:ext uri="{BB962C8B-B14F-4D97-AF65-F5344CB8AC3E}">
        <p14:creationId xmlns:p14="http://schemas.microsoft.com/office/powerpoint/2010/main" val="1978157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571EBE9F-BF71-4022-B807-7A99FBD8A089}" type="datetimeFigureOut">
              <a:rPr lang="en-GB" smtClean="0"/>
              <a:t>08/06/2018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0823973-C2A6-4856-94F1-84FE32DAD141}" type="slidenum">
              <a:rPr lang="en-GB" smtClean="0"/>
              <a:t>‹#›</a:t>
            </a:fld>
            <a:endParaRPr lang="en-GB"/>
          </a:p>
        </p:txBody>
      </p:sp>
    </p:spTree>
    <p:extLst>
      <p:ext uri="{BB962C8B-B14F-4D97-AF65-F5344CB8AC3E}">
        <p14:creationId xmlns:p14="http://schemas.microsoft.com/office/powerpoint/2010/main" val="3960883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571EBE9F-BF71-4022-B807-7A99FBD8A089}" type="datetimeFigureOut">
              <a:rPr lang="en-GB" smtClean="0"/>
              <a:t>08/06/2018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0823973-C2A6-4856-94F1-84FE32DAD141}" type="slidenum">
              <a:rPr lang="en-GB" smtClean="0"/>
              <a:t>‹#›</a:t>
            </a:fld>
            <a:endParaRPr lang="en-GB"/>
          </a:p>
        </p:txBody>
      </p:sp>
    </p:spTree>
    <p:extLst>
      <p:ext uri="{BB962C8B-B14F-4D97-AF65-F5344CB8AC3E}">
        <p14:creationId xmlns:p14="http://schemas.microsoft.com/office/powerpoint/2010/main" val="1629029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571EBE9F-BF71-4022-B807-7A99FBD8A089}" type="datetimeFigureOut">
              <a:rPr lang="en-GB" smtClean="0"/>
              <a:t>08/06/2018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0823973-C2A6-4856-94F1-84FE32DAD141}" type="slidenum">
              <a:rPr lang="en-GB" smtClean="0"/>
              <a:t>‹#›</a:t>
            </a:fld>
            <a:endParaRPr lang="en-GB"/>
          </a:p>
        </p:txBody>
      </p:sp>
    </p:spTree>
    <p:extLst>
      <p:ext uri="{BB962C8B-B14F-4D97-AF65-F5344CB8AC3E}">
        <p14:creationId xmlns:p14="http://schemas.microsoft.com/office/powerpoint/2010/main" val="1035798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1EBE9F-BF71-4022-B807-7A99FBD8A089}" type="datetimeFigureOut">
              <a:rPr lang="en-GB" smtClean="0"/>
              <a:t>08/06/2018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0823973-C2A6-4856-94F1-84FE32DAD141}" type="slidenum">
              <a:rPr lang="en-GB" smtClean="0"/>
              <a:t>‹#›</a:t>
            </a:fld>
            <a:endParaRPr lang="en-GB"/>
          </a:p>
        </p:txBody>
      </p:sp>
    </p:spTree>
    <p:extLst>
      <p:ext uri="{BB962C8B-B14F-4D97-AF65-F5344CB8AC3E}">
        <p14:creationId xmlns:p14="http://schemas.microsoft.com/office/powerpoint/2010/main" val="2374365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71EBE9F-BF71-4022-B807-7A99FBD8A089}" type="datetimeFigureOut">
              <a:rPr lang="en-GB" smtClean="0"/>
              <a:t>08/06/2018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0823973-C2A6-4856-94F1-84FE32DAD141}" type="slidenum">
              <a:rPr lang="en-GB" smtClean="0"/>
              <a:t>‹#›</a:t>
            </a:fld>
            <a:endParaRPr lang="en-GB"/>
          </a:p>
        </p:txBody>
      </p:sp>
    </p:spTree>
    <p:extLst>
      <p:ext uri="{BB962C8B-B14F-4D97-AF65-F5344CB8AC3E}">
        <p14:creationId xmlns:p14="http://schemas.microsoft.com/office/powerpoint/2010/main" val="2991825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71EBE9F-BF71-4022-B807-7A99FBD8A089}" type="datetimeFigureOut">
              <a:rPr lang="en-GB" smtClean="0"/>
              <a:t>08/06/2018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0823973-C2A6-4856-94F1-84FE32DAD141}" type="slidenum">
              <a:rPr lang="en-GB" smtClean="0"/>
              <a:t>‹#›</a:t>
            </a:fld>
            <a:endParaRPr lang="en-GB"/>
          </a:p>
        </p:txBody>
      </p:sp>
    </p:spTree>
    <p:extLst>
      <p:ext uri="{BB962C8B-B14F-4D97-AF65-F5344CB8AC3E}">
        <p14:creationId xmlns:p14="http://schemas.microsoft.com/office/powerpoint/2010/main" val="3666375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1EBE9F-BF71-4022-B807-7A99FBD8A089}" type="datetimeFigureOut">
              <a:rPr lang="en-GB" smtClean="0"/>
              <a:t>08/06/2018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23973-C2A6-4856-94F1-84FE32DAD141}" type="slidenum">
              <a:rPr lang="en-GB" smtClean="0"/>
              <a:t>‹#›</a:t>
            </a:fld>
            <a:endParaRPr lang="en-GB"/>
          </a:p>
        </p:txBody>
      </p:sp>
    </p:spTree>
    <p:extLst>
      <p:ext uri="{BB962C8B-B14F-4D97-AF65-F5344CB8AC3E}">
        <p14:creationId xmlns:p14="http://schemas.microsoft.com/office/powerpoint/2010/main" val="2121107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www.livestrong.com/" TargetMode="External"/><Relationship Id="rId3" Type="http://schemas.openxmlformats.org/officeDocument/2006/relationships/hyperlink" Target="https://www.myfitnesspal.com/-" TargetMode="External"/><Relationship Id="rId7" Type="http://schemas.openxmlformats.org/officeDocument/2006/relationships/hyperlink" Target="https://www.boditrax.com/" TargetMode="External"/><Relationship Id="rId2" Type="http://schemas.openxmlformats.org/officeDocument/2006/relationships/hyperlink" Target="https://www.reddit.com/r/keto/" TargetMode="External"/><Relationship Id="rId1" Type="http://schemas.openxmlformats.org/officeDocument/2006/relationships/slideLayout" Target="../slideLayouts/slideLayout2.xml"/><Relationship Id="rId6" Type="http://schemas.openxmlformats.org/officeDocument/2006/relationships/hyperlink" Target="https://www.youtube.com/channel/UCqjwF8rxRsotnojGl4gM0Zw" TargetMode="External"/><Relationship Id="rId5" Type="http://schemas.openxmlformats.org/officeDocument/2006/relationships/hyperlink" Target="https://www.ruled.me/keto-recipes/" TargetMode="External"/><Relationship Id="rId10" Type="http://schemas.openxmlformats.org/officeDocument/2006/relationships/hyperlink" Target="https://www.gymnasticbodies.com/forum" TargetMode="External"/><Relationship Id="rId4" Type="http://schemas.openxmlformats.org/officeDocument/2006/relationships/hyperlink" Target="https://www.ruled.me/keto-calculator/" TargetMode="External"/><Relationship Id="rId9" Type="http://schemas.openxmlformats.org/officeDocument/2006/relationships/hyperlink" Target="https://www.youtube.com/channel/UCe0TLA0EsQbE-MjuHXevj2A"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31.jpe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30.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29.jpeg"/><Relationship Id="rId5" Type="http://schemas.openxmlformats.org/officeDocument/2006/relationships/image" Target="../media/image23.jpeg"/><Relationship Id="rId15" Type="http://schemas.openxmlformats.org/officeDocument/2006/relationships/image" Target="../media/image33.jpeg"/><Relationship Id="rId10" Type="http://schemas.openxmlformats.org/officeDocument/2006/relationships/image" Target="../media/image28.jpeg"/><Relationship Id="rId4" Type="http://schemas.openxmlformats.org/officeDocument/2006/relationships/image" Target="../media/image22.jpeg"/><Relationship Id="rId9" Type="http://schemas.openxmlformats.org/officeDocument/2006/relationships/image" Target="../media/image27.jpeg"/><Relationship Id="rId1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Managing Body Composition </a:t>
            </a:r>
            <a:endParaRPr lang="en-GB" dirty="0"/>
          </a:p>
        </p:txBody>
      </p:sp>
      <p:sp>
        <p:nvSpPr>
          <p:cNvPr id="3" name="Subtitle 2"/>
          <p:cNvSpPr>
            <a:spLocks noGrp="1"/>
          </p:cNvSpPr>
          <p:nvPr>
            <p:ph type="subTitle" idx="1"/>
          </p:nvPr>
        </p:nvSpPr>
        <p:spPr>
          <a:xfrm>
            <a:off x="1524000" y="3602038"/>
            <a:ext cx="9144000" cy="454573"/>
          </a:xfrm>
        </p:spPr>
        <p:txBody>
          <a:bodyPr/>
          <a:lstStyle/>
          <a:p>
            <a:r>
              <a:rPr lang="en-GB" dirty="0" smtClean="0"/>
              <a:t>By Roberto Branco-Rhodes</a:t>
            </a:r>
            <a:endParaRPr lang="en-GB" dirty="0"/>
          </a:p>
        </p:txBody>
      </p:sp>
    </p:spTree>
    <p:extLst>
      <p:ext uri="{BB962C8B-B14F-4D97-AF65-F5344CB8AC3E}">
        <p14:creationId xmlns:p14="http://schemas.microsoft.com/office/powerpoint/2010/main" val="36002502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5332" y="285202"/>
            <a:ext cx="5904462" cy="1325563"/>
          </a:xfrm>
        </p:spPr>
        <p:txBody>
          <a:bodyPr>
            <a:normAutofit/>
          </a:bodyPr>
          <a:lstStyle/>
          <a:p>
            <a:r>
              <a:rPr lang="en-GB" dirty="0" smtClean="0"/>
              <a:t>Key things to remember!</a:t>
            </a:r>
            <a:endParaRPr lang="en-GB" dirty="0"/>
          </a:p>
        </p:txBody>
      </p:sp>
      <p:sp>
        <p:nvSpPr>
          <p:cNvPr id="7" name="Content Placeholder 2"/>
          <p:cNvSpPr>
            <a:spLocks noGrp="1"/>
          </p:cNvSpPr>
          <p:nvPr>
            <p:ph idx="1"/>
          </p:nvPr>
        </p:nvSpPr>
        <p:spPr>
          <a:xfrm>
            <a:off x="984883" y="2109528"/>
            <a:ext cx="10594746" cy="3119178"/>
          </a:xfrm>
        </p:spPr>
        <p:txBody>
          <a:bodyPr>
            <a:normAutofit fontScale="85000" lnSpcReduction="20000"/>
          </a:bodyPr>
          <a:lstStyle/>
          <a:p>
            <a:r>
              <a:rPr lang="en-GB" dirty="0" smtClean="0"/>
              <a:t>Only you know how much you can push yourself and commit.</a:t>
            </a:r>
          </a:p>
          <a:p>
            <a:r>
              <a:rPr lang="en-GB" dirty="0" smtClean="0"/>
              <a:t>Make lifestyle, not diet changes.</a:t>
            </a:r>
          </a:p>
          <a:p>
            <a:r>
              <a:rPr lang="en-GB" dirty="0" smtClean="0"/>
              <a:t>Make </a:t>
            </a:r>
            <a:r>
              <a:rPr lang="en-GB" dirty="0" smtClean="0"/>
              <a:t>time not excuses!</a:t>
            </a:r>
          </a:p>
          <a:p>
            <a:r>
              <a:rPr lang="en-GB" dirty="0" smtClean="0"/>
              <a:t>Consistency is key.</a:t>
            </a:r>
          </a:p>
          <a:p>
            <a:r>
              <a:rPr lang="en-GB" dirty="0" smtClean="0"/>
              <a:t>The foundations for a successful summer body are built in the winter.</a:t>
            </a:r>
          </a:p>
          <a:p>
            <a:r>
              <a:rPr lang="en-GB" dirty="0" smtClean="0"/>
              <a:t>Make lifestyle changes, not “diets” or passing phases.</a:t>
            </a:r>
          </a:p>
          <a:p>
            <a:r>
              <a:rPr lang="en-GB" dirty="0" smtClean="0"/>
              <a:t>Results aren’t instant!</a:t>
            </a:r>
          </a:p>
          <a:p>
            <a:r>
              <a:rPr lang="en-GB" dirty="0" smtClean="0"/>
              <a:t>Build good habits</a:t>
            </a:r>
            <a:r>
              <a:rPr lang="en-GB" dirty="0" smtClean="0"/>
              <a:t>! (15 day rule)</a:t>
            </a:r>
            <a:endParaRPr lang="en-GB" dirty="0" smtClean="0"/>
          </a:p>
        </p:txBody>
      </p:sp>
    </p:spTree>
    <p:extLst>
      <p:ext uri="{BB962C8B-B14F-4D97-AF65-F5344CB8AC3E}">
        <p14:creationId xmlns:p14="http://schemas.microsoft.com/office/powerpoint/2010/main" val="1668301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1809" y="285202"/>
            <a:ext cx="3128382" cy="1325563"/>
          </a:xfrm>
        </p:spPr>
        <p:txBody>
          <a:bodyPr>
            <a:normAutofit/>
          </a:bodyPr>
          <a:lstStyle/>
          <a:p>
            <a:r>
              <a:rPr lang="en-GB" dirty="0" smtClean="0"/>
              <a:t>Helpful Links</a:t>
            </a:r>
            <a:endParaRPr lang="en-GB" dirty="0"/>
          </a:p>
        </p:txBody>
      </p:sp>
      <p:sp>
        <p:nvSpPr>
          <p:cNvPr id="7" name="Content Placeholder 2"/>
          <p:cNvSpPr>
            <a:spLocks noGrp="1"/>
          </p:cNvSpPr>
          <p:nvPr>
            <p:ph idx="1"/>
          </p:nvPr>
        </p:nvSpPr>
        <p:spPr>
          <a:xfrm>
            <a:off x="826270" y="1610765"/>
            <a:ext cx="10539460" cy="4748472"/>
          </a:xfrm>
        </p:spPr>
        <p:txBody>
          <a:bodyPr>
            <a:normAutofit/>
          </a:bodyPr>
          <a:lstStyle/>
          <a:p>
            <a:r>
              <a:rPr lang="en-GB" sz="1600" dirty="0" smtClean="0">
                <a:hlinkClick r:id="rId2"/>
              </a:rPr>
              <a:t>https://www.reddit.com/r/keto/</a:t>
            </a:r>
            <a:r>
              <a:rPr lang="en-GB" sz="1600" dirty="0" smtClean="0"/>
              <a:t> - </a:t>
            </a:r>
            <a:r>
              <a:rPr lang="en-GB" sz="1600" dirty="0" err="1" smtClean="0"/>
              <a:t>Keto</a:t>
            </a:r>
            <a:r>
              <a:rPr lang="en-GB" sz="1600" dirty="0" smtClean="0"/>
              <a:t> diet </a:t>
            </a:r>
            <a:r>
              <a:rPr lang="en-GB" sz="1600" dirty="0" err="1" smtClean="0"/>
              <a:t>Reddit</a:t>
            </a:r>
            <a:r>
              <a:rPr lang="en-GB" sz="1600" dirty="0" smtClean="0"/>
              <a:t> forums</a:t>
            </a:r>
          </a:p>
          <a:p>
            <a:r>
              <a:rPr lang="en-GB" sz="1600" dirty="0" smtClean="0">
                <a:hlinkClick r:id="rId3"/>
              </a:rPr>
              <a:t>https://www.myfitnesspal.com/-</a:t>
            </a:r>
            <a:r>
              <a:rPr lang="en-GB" sz="1600" dirty="0" smtClean="0"/>
              <a:t> </a:t>
            </a:r>
            <a:r>
              <a:rPr lang="en-GB" sz="1600" dirty="0" err="1" smtClean="0"/>
              <a:t>MyFitnessPal</a:t>
            </a:r>
            <a:r>
              <a:rPr lang="en-GB" sz="1600" dirty="0" smtClean="0"/>
              <a:t> calorie counter</a:t>
            </a:r>
          </a:p>
          <a:p>
            <a:r>
              <a:rPr lang="en-GB" sz="1600" dirty="0" smtClean="0">
                <a:hlinkClick r:id="rId4"/>
              </a:rPr>
              <a:t>https://www.ruled.me/keto-calculator/</a:t>
            </a:r>
            <a:r>
              <a:rPr lang="en-GB" sz="1600" dirty="0" smtClean="0"/>
              <a:t> -Calculate your ideal </a:t>
            </a:r>
            <a:r>
              <a:rPr lang="en-GB" sz="1600" dirty="0" err="1" smtClean="0"/>
              <a:t>Keto</a:t>
            </a:r>
            <a:r>
              <a:rPr lang="en-GB" sz="1600" dirty="0" smtClean="0"/>
              <a:t> intake</a:t>
            </a:r>
          </a:p>
          <a:p>
            <a:r>
              <a:rPr lang="en-GB" sz="1600" dirty="0" smtClean="0">
                <a:hlinkClick r:id="rId5"/>
              </a:rPr>
              <a:t>https://www.ruled.me/keto-recipes/</a:t>
            </a:r>
            <a:r>
              <a:rPr lang="en-GB" sz="1600" dirty="0" smtClean="0"/>
              <a:t> -Delicious </a:t>
            </a:r>
            <a:r>
              <a:rPr lang="en-GB" sz="1600" dirty="0" err="1" smtClean="0"/>
              <a:t>Keto</a:t>
            </a:r>
            <a:r>
              <a:rPr lang="en-GB" sz="1600" dirty="0" smtClean="0"/>
              <a:t> friendly recipes</a:t>
            </a:r>
          </a:p>
          <a:p>
            <a:r>
              <a:rPr lang="en-GB" sz="1600" dirty="0" smtClean="0">
                <a:hlinkClick r:id="rId6"/>
              </a:rPr>
              <a:t>https://www.youtube.com/channel/UCqjwF8rxRsotnojGl4gM0Zw</a:t>
            </a:r>
            <a:r>
              <a:rPr lang="en-GB" sz="1600" dirty="0" smtClean="0"/>
              <a:t> - THENX Calisthenics tutorial channel</a:t>
            </a:r>
          </a:p>
          <a:p>
            <a:r>
              <a:rPr lang="en-GB" sz="1600" dirty="0" smtClean="0">
                <a:hlinkClick r:id="rId7"/>
              </a:rPr>
              <a:t>https://www.boditrax.com/</a:t>
            </a:r>
            <a:r>
              <a:rPr lang="en-GB" sz="1600" dirty="0" smtClean="0"/>
              <a:t> -Body composition tracker (normally found at virgin active gyms)</a:t>
            </a:r>
          </a:p>
          <a:p>
            <a:r>
              <a:rPr lang="en-GB" sz="1600" dirty="0">
                <a:hlinkClick r:id="rId8"/>
              </a:rPr>
              <a:t>https://www.livestrong.com</a:t>
            </a:r>
            <a:r>
              <a:rPr lang="en-GB" sz="1600" dirty="0" smtClean="0">
                <a:hlinkClick r:id="rId8"/>
              </a:rPr>
              <a:t>/</a:t>
            </a:r>
            <a:r>
              <a:rPr lang="en-GB" sz="1600" dirty="0" smtClean="0"/>
              <a:t> exercise and health tips</a:t>
            </a:r>
          </a:p>
          <a:p>
            <a:r>
              <a:rPr lang="en-GB" sz="1600" dirty="0">
                <a:hlinkClick r:id="rId9"/>
              </a:rPr>
              <a:t>https://</a:t>
            </a:r>
            <a:r>
              <a:rPr lang="en-GB" sz="1600" dirty="0" smtClean="0">
                <a:hlinkClick r:id="rId9"/>
              </a:rPr>
              <a:t>www.youtube.com/channel/UCe0TLA0EsQbE-MjuHXevj2A</a:t>
            </a:r>
            <a:r>
              <a:rPr lang="en-GB" sz="1600" dirty="0" smtClean="0"/>
              <a:t> </a:t>
            </a:r>
            <a:r>
              <a:rPr lang="en-GB" sz="1600" dirty="0" err="1" smtClean="0"/>
              <a:t>Athlean</a:t>
            </a:r>
            <a:r>
              <a:rPr lang="en-GB" sz="1600" dirty="0" smtClean="0"/>
              <a:t> X - best no BS </a:t>
            </a:r>
            <a:r>
              <a:rPr lang="en-GB" sz="1600" dirty="0" err="1"/>
              <a:t>Y</a:t>
            </a:r>
            <a:r>
              <a:rPr lang="en-GB" sz="1600" dirty="0" err="1" smtClean="0"/>
              <a:t>outube</a:t>
            </a:r>
            <a:r>
              <a:rPr lang="en-GB" sz="1600" dirty="0" smtClean="0"/>
              <a:t> fitness channel</a:t>
            </a:r>
            <a:endParaRPr lang="en-GB" sz="1600" dirty="0"/>
          </a:p>
          <a:p>
            <a:r>
              <a:rPr lang="en-GB" sz="1600" dirty="0">
                <a:hlinkClick r:id="rId10"/>
              </a:rPr>
              <a:t>https://</a:t>
            </a:r>
            <a:r>
              <a:rPr lang="en-GB" sz="1600" dirty="0" smtClean="0">
                <a:hlinkClick r:id="rId10"/>
              </a:rPr>
              <a:t>www.gymnasticbodies.com/forum</a:t>
            </a:r>
            <a:r>
              <a:rPr lang="en-GB" sz="1600" dirty="0" smtClean="0"/>
              <a:t> Gymnastic tips and tricks discussion forums</a:t>
            </a:r>
          </a:p>
          <a:p>
            <a:endParaRPr lang="en-GB" sz="1600" dirty="0" smtClean="0"/>
          </a:p>
        </p:txBody>
      </p:sp>
    </p:spTree>
    <p:extLst>
      <p:ext uri="{BB962C8B-B14F-4D97-AF65-F5344CB8AC3E}">
        <p14:creationId xmlns:p14="http://schemas.microsoft.com/office/powerpoint/2010/main" val="711370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85443" y="481240"/>
            <a:ext cx="2021114" cy="1325563"/>
          </a:xfrm>
        </p:spPr>
        <p:txBody>
          <a:bodyPr/>
          <a:lstStyle/>
          <a:p>
            <a:r>
              <a:rPr lang="en-GB" dirty="0" smtClean="0"/>
              <a:t>The End</a:t>
            </a:r>
            <a:endParaRPr lang="en-GB" dirty="0"/>
          </a:p>
        </p:txBody>
      </p:sp>
      <p:pic>
        <p:nvPicPr>
          <p:cNvPr id="7172" name="Picture 4" descr="Image result for thats all fol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4984" y="1959430"/>
            <a:ext cx="6902032" cy="3878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391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9125" y="188974"/>
            <a:ext cx="8571807" cy="1325563"/>
          </a:xfrm>
        </p:spPr>
        <p:txBody>
          <a:bodyPr/>
          <a:lstStyle/>
          <a:p>
            <a:r>
              <a:rPr lang="en-GB" dirty="0" smtClean="0"/>
              <a:t>Why is Body Composition Important?</a:t>
            </a:r>
            <a:endParaRPr lang="en-GB" dirty="0"/>
          </a:p>
        </p:txBody>
      </p:sp>
      <p:sp>
        <p:nvSpPr>
          <p:cNvPr id="3" name="Content Placeholder 2"/>
          <p:cNvSpPr>
            <a:spLocks noGrp="1"/>
          </p:cNvSpPr>
          <p:nvPr>
            <p:ph idx="1"/>
          </p:nvPr>
        </p:nvSpPr>
        <p:spPr>
          <a:xfrm>
            <a:off x="1230085" y="2652940"/>
            <a:ext cx="10515600" cy="2721437"/>
          </a:xfrm>
        </p:spPr>
        <p:txBody>
          <a:bodyPr/>
          <a:lstStyle/>
          <a:p>
            <a:r>
              <a:rPr lang="en-GB" sz="1800" dirty="0" smtClean="0"/>
              <a:t>Lower visceral fat (fat found in your abdominal cavity and around your belly) can help your body avoid diabetes (pronounced </a:t>
            </a:r>
            <a:r>
              <a:rPr lang="en-GB" sz="1800" dirty="0" err="1" smtClean="0"/>
              <a:t>diabeetus</a:t>
            </a:r>
            <a:r>
              <a:rPr lang="en-GB" sz="1800" dirty="0" smtClean="0"/>
              <a:t>) and heart disease.</a:t>
            </a:r>
          </a:p>
          <a:p>
            <a:r>
              <a:rPr lang="en-GB" sz="1800" dirty="0" smtClean="0"/>
              <a:t>Can greatly affect your performance in certain sports and activities (bodyweight training and gymnastics, track athletics, swimming etc.)</a:t>
            </a:r>
          </a:p>
          <a:p>
            <a:r>
              <a:rPr lang="en-GB" sz="1800" dirty="0" smtClean="0"/>
              <a:t>Lower body fat can greatly improve your facial structure!</a:t>
            </a:r>
          </a:p>
          <a:p>
            <a:r>
              <a:rPr lang="en-GB" sz="1800" dirty="0" smtClean="0"/>
              <a:t>Increasing muscle mass raises your BMR (Basal Metabolic Rate) so you burn more calories even when doing nothing!</a:t>
            </a:r>
          </a:p>
          <a:p>
            <a:r>
              <a:rPr lang="en-GB" sz="1800" dirty="0" smtClean="0"/>
              <a:t>Last but not least, who doesn’t want a toned physique for that summer holiday!</a:t>
            </a:r>
          </a:p>
          <a:p>
            <a:endParaRPr lang="en-GB" dirty="0"/>
          </a:p>
        </p:txBody>
      </p:sp>
      <p:pic>
        <p:nvPicPr>
          <p:cNvPr id="4098" name="Picture 2" descr="Image result for diabeetus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70" y="1311722"/>
            <a:ext cx="2213230" cy="134121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Jawzrsize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180392" y="5207302"/>
            <a:ext cx="2681408" cy="1508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8915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096" y="406688"/>
            <a:ext cx="9229206" cy="1325563"/>
          </a:xfrm>
        </p:spPr>
        <p:txBody>
          <a:bodyPr/>
          <a:lstStyle/>
          <a:p>
            <a:r>
              <a:rPr lang="en-GB" dirty="0" smtClean="0"/>
              <a:t>Factors that influence body composition</a:t>
            </a:r>
            <a:endParaRPr lang="en-GB" dirty="0"/>
          </a:p>
        </p:txBody>
      </p:sp>
      <p:sp>
        <p:nvSpPr>
          <p:cNvPr id="3" name="Content Placeholder 2"/>
          <p:cNvSpPr>
            <a:spLocks noGrp="1"/>
          </p:cNvSpPr>
          <p:nvPr>
            <p:ph idx="1"/>
          </p:nvPr>
        </p:nvSpPr>
        <p:spPr>
          <a:xfrm>
            <a:off x="838200" y="1825625"/>
            <a:ext cx="10515600" cy="4766368"/>
          </a:xfrm>
        </p:spPr>
        <p:txBody>
          <a:bodyPr>
            <a:noAutofit/>
          </a:bodyPr>
          <a:lstStyle/>
          <a:p>
            <a:r>
              <a:rPr lang="en-GB" sz="1600" dirty="0" smtClean="0"/>
              <a:t>Macronutrient balance- </a:t>
            </a:r>
          </a:p>
          <a:p>
            <a:pPr lvl="1"/>
            <a:r>
              <a:rPr lang="en-GB" sz="1600" dirty="0"/>
              <a:t>T</a:t>
            </a:r>
            <a:r>
              <a:rPr lang="en-GB" sz="1600" dirty="0" smtClean="0"/>
              <a:t>he three main macronutrients, Carbs, Proteins and Fats when consumed in different ratios and </a:t>
            </a:r>
            <a:r>
              <a:rPr lang="en-GB" sz="1600" dirty="0" smtClean="0"/>
              <a:t>amounts </a:t>
            </a:r>
            <a:r>
              <a:rPr lang="en-GB" sz="1600" dirty="0" smtClean="0"/>
              <a:t>have a heavy impact on your physique</a:t>
            </a:r>
            <a:r>
              <a:rPr lang="en-GB" sz="1600" dirty="0" smtClean="0"/>
              <a:t>.</a:t>
            </a:r>
          </a:p>
          <a:p>
            <a:r>
              <a:rPr lang="en-GB" sz="1600" dirty="0" smtClean="0"/>
              <a:t>Daily caloric balance- (highly overrated, </a:t>
            </a:r>
            <a:r>
              <a:rPr lang="en-GB" sz="1600" smtClean="0"/>
              <a:t>but still matters!)</a:t>
            </a:r>
            <a:endParaRPr lang="en-GB" sz="1600" dirty="0" smtClean="0"/>
          </a:p>
          <a:p>
            <a:r>
              <a:rPr lang="en-GB" sz="1600" dirty="0" smtClean="0"/>
              <a:t>Training Types-</a:t>
            </a:r>
          </a:p>
          <a:p>
            <a:pPr lvl="1"/>
            <a:r>
              <a:rPr lang="en-GB" sz="1600" dirty="0" smtClean="0"/>
              <a:t>Resistance training like weight lifting and calisthenics break down muscle fibres, elevate your testosterone and put your body into an  anabolic (muscle fibre repair) state for hours after a workout is finished.</a:t>
            </a:r>
          </a:p>
          <a:p>
            <a:pPr lvl="1"/>
            <a:r>
              <a:rPr lang="en-GB" sz="1600" dirty="0" smtClean="0"/>
              <a:t>Anaerobic cardio such as HIIT (high intensity interval training) also break down muscle fibres and place your body in calorie burning state for hours after your workout, leading to more calories burned than traditional steady paced cardio.</a:t>
            </a:r>
          </a:p>
          <a:p>
            <a:pPr lvl="1"/>
            <a:r>
              <a:rPr lang="en-GB" sz="1600" dirty="0" smtClean="0"/>
              <a:t>Power based training such as sprints, plyometric and gymnastic style workouts stimulate fast twitch muscle fibres, improving speed, reaction time and again placing your body in an anaerobic and anabolic state for hours after your workout.</a:t>
            </a:r>
          </a:p>
          <a:p>
            <a:r>
              <a:rPr lang="en-GB" sz="1600" dirty="0" smtClean="0"/>
              <a:t>Eating frequency and quantity-</a:t>
            </a:r>
          </a:p>
          <a:p>
            <a:pPr lvl="1"/>
            <a:r>
              <a:rPr lang="en-GB" sz="1600" dirty="0" smtClean="0"/>
              <a:t>The basic principle of weight loss is such that if you eat more calories than you burn everyday, you will gain weight (most likely fat if you aren’t training).</a:t>
            </a:r>
          </a:p>
          <a:p>
            <a:pPr lvl="1"/>
            <a:r>
              <a:rPr lang="en-GB" sz="1600" dirty="0" smtClean="0"/>
              <a:t>Many of us eat way more than we actually realise!</a:t>
            </a:r>
          </a:p>
        </p:txBody>
      </p:sp>
    </p:spTree>
    <p:extLst>
      <p:ext uri="{BB962C8B-B14F-4D97-AF65-F5344CB8AC3E}">
        <p14:creationId xmlns:p14="http://schemas.microsoft.com/office/powerpoint/2010/main" val="29661174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3666" y="157307"/>
            <a:ext cx="3384665" cy="1325563"/>
          </a:xfrm>
        </p:spPr>
        <p:txBody>
          <a:bodyPr/>
          <a:lstStyle/>
          <a:p>
            <a:r>
              <a:rPr lang="en-GB" dirty="0" smtClean="0"/>
              <a:t>Dietary Myths</a:t>
            </a:r>
            <a:endParaRPr lang="en-GB" dirty="0"/>
          </a:p>
        </p:txBody>
      </p:sp>
      <p:sp>
        <p:nvSpPr>
          <p:cNvPr id="3" name="Content Placeholder 2"/>
          <p:cNvSpPr>
            <a:spLocks noGrp="1"/>
          </p:cNvSpPr>
          <p:nvPr>
            <p:ph idx="1"/>
          </p:nvPr>
        </p:nvSpPr>
        <p:spPr>
          <a:xfrm>
            <a:off x="3114039" y="1351930"/>
            <a:ext cx="7291647" cy="5506070"/>
          </a:xfrm>
        </p:spPr>
        <p:txBody>
          <a:bodyPr>
            <a:normAutofit/>
          </a:bodyPr>
          <a:lstStyle/>
          <a:p>
            <a:r>
              <a:rPr lang="en-GB" sz="2000" dirty="0" smtClean="0"/>
              <a:t>“It’s bulking season, time to </a:t>
            </a:r>
            <a:r>
              <a:rPr lang="en-GB" sz="2000" dirty="0" smtClean="0"/>
              <a:t>eat pizza and wings f**k yeah”</a:t>
            </a:r>
            <a:endParaRPr lang="en-GB" sz="2000" dirty="0" smtClean="0"/>
          </a:p>
          <a:p>
            <a:r>
              <a:rPr lang="en-GB" sz="2000" dirty="0" smtClean="0"/>
              <a:t>“Don’t you get bored of your diet”</a:t>
            </a:r>
          </a:p>
          <a:p>
            <a:r>
              <a:rPr lang="en-GB" sz="2000" dirty="0" smtClean="0"/>
              <a:t>“Its just genetics”</a:t>
            </a:r>
          </a:p>
          <a:p>
            <a:r>
              <a:rPr lang="en-GB" sz="2000" dirty="0" smtClean="0"/>
              <a:t>“What protein do you take”</a:t>
            </a:r>
          </a:p>
          <a:p>
            <a:r>
              <a:rPr lang="en-GB" sz="2000" dirty="0" smtClean="0"/>
              <a:t>“I eat lots of fruit that’s healthy, right?”</a:t>
            </a:r>
          </a:p>
          <a:p>
            <a:r>
              <a:rPr lang="en-GB" sz="2000" dirty="0" smtClean="0"/>
              <a:t>“That’s really fatty and unhealthy”</a:t>
            </a:r>
          </a:p>
          <a:p>
            <a:r>
              <a:rPr lang="en-GB" sz="2000" dirty="0" smtClean="0"/>
              <a:t>“I can eat whatever I want within my calories”</a:t>
            </a:r>
          </a:p>
          <a:p>
            <a:r>
              <a:rPr lang="en-GB" sz="2000" dirty="0" smtClean="0"/>
              <a:t>“I went for a run today I earned that cheesecake”</a:t>
            </a:r>
          </a:p>
          <a:p>
            <a:r>
              <a:rPr lang="en-GB" sz="2000" dirty="0" smtClean="0"/>
              <a:t>“You must eat within 1 hour of your workout”</a:t>
            </a:r>
          </a:p>
          <a:p>
            <a:r>
              <a:rPr lang="en-GB" sz="2000" dirty="0" smtClean="0"/>
              <a:t>“Eating fat makes you fat (You are what you eat)”</a:t>
            </a:r>
          </a:p>
          <a:p>
            <a:r>
              <a:rPr lang="en-GB" sz="2000" dirty="0" smtClean="0"/>
              <a:t>“Must eat all </a:t>
            </a:r>
            <a:r>
              <a:rPr lang="en-GB" sz="2000" dirty="0" err="1" smtClean="0"/>
              <a:t>tha</a:t>
            </a:r>
            <a:r>
              <a:rPr lang="en-GB" sz="2000" dirty="0" smtClean="0"/>
              <a:t> </a:t>
            </a:r>
            <a:r>
              <a:rPr lang="en-GB" sz="2000" dirty="0" err="1" smtClean="0"/>
              <a:t>proteiinnz</a:t>
            </a:r>
            <a:r>
              <a:rPr lang="en-GB" sz="2000" dirty="0" smtClean="0"/>
              <a:t> </a:t>
            </a:r>
            <a:r>
              <a:rPr lang="en-GB" sz="2000" dirty="0" err="1" smtClean="0"/>
              <a:t>hurr</a:t>
            </a:r>
            <a:r>
              <a:rPr lang="en-GB" sz="2000" dirty="0" smtClean="0"/>
              <a:t> </a:t>
            </a:r>
            <a:r>
              <a:rPr lang="en-GB" sz="2000" dirty="0" err="1" smtClean="0"/>
              <a:t>durr</a:t>
            </a:r>
            <a:r>
              <a:rPr lang="en-GB" sz="2000" dirty="0" smtClean="0"/>
              <a:t>”</a:t>
            </a:r>
          </a:p>
          <a:p>
            <a:r>
              <a:rPr lang="en-GB" sz="2000" dirty="0" smtClean="0"/>
              <a:t>“Cholesterol will give me a heart attack”</a:t>
            </a:r>
            <a:endParaRPr lang="en-GB" sz="2000" dirty="0" smtClean="0"/>
          </a:p>
          <a:p>
            <a:r>
              <a:rPr lang="en-GB" sz="2000" dirty="0" smtClean="0"/>
              <a:t>“Don’t you get hungry at night?!?”</a:t>
            </a:r>
            <a:endParaRPr lang="en-GB" sz="2000" dirty="0"/>
          </a:p>
        </p:txBody>
      </p:sp>
      <p:pic>
        <p:nvPicPr>
          <p:cNvPr id="1032" name="Picture 8" descr="Image result for eating donut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2473" y="678251"/>
            <a:ext cx="2324402" cy="23476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ts bulking season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830" y="820088"/>
            <a:ext cx="2458592" cy="184694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its bulking season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90" y="3904342"/>
            <a:ext cx="2261961" cy="2261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7477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3666" y="157307"/>
            <a:ext cx="3576552" cy="1325563"/>
          </a:xfrm>
        </p:spPr>
        <p:txBody>
          <a:bodyPr/>
          <a:lstStyle/>
          <a:p>
            <a:r>
              <a:rPr lang="en-GB" dirty="0" smtClean="0"/>
              <a:t>Training Myths</a:t>
            </a:r>
            <a:endParaRPr lang="en-GB" dirty="0"/>
          </a:p>
        </p:txBody>
      </p:sp>
      <p:sp>
        <p:nvSpPr>
          <p:cNvPr id="3" name="Content Placeholder 2"/>
          <p:cNvSpPr>
            <a:spLocks noGrp="1"/>
          </p:cNvSpPr>
          <p:nvPr>
            <p:ph idx="1"/>
          </p:nvPr>
        </p:nvSpPr>
        <p:spPr>
          <a:xfrm>
            <a:off x="2876469" y="1478743"/>
            <a:ext cx="7291647" cy="3210618"/>
          </a:xfrm>
        </p:spPr>
        <p:txBody>
          <a:bodyPr>
            <a:normAutofit fontScale="92500" lnSpcReduction="10000"/>
          </a:bodyPr>
          <a:lstStyle/>
          <a:p>
            <a:r>
              <a:rPr lang="en-GB" sz="2400" dirty="0" smtClean="0"/>
              <a:t>“I don’t want to get too big” – ladies I’m looking at you!</a:t>
            </a:r>
          </a:p>
          <a:p>
            <a:r>
              <a:rPr lang="en-GB" sz="2400" dirty="0" smtClean="0"/>
              <a:t>“Everyone is judging me”</a:t>
            </a:r>
          </a:p>
          <a:p>
            <a:r>
              <a:rPr lang="en-GB" sz="2400" dirty="0" smtClean="0"/>
              <a:t>“I’ve been training for years”</a:t>
            </a:r>
          </a:p>
          <a:p>
            <a:r>
              <a:rPr lang="en-GB" sz="2400" dirty="0" smtClean="0"/>
              <a:t>“But you were always athletic”</a:t>
            </a:r>
          </a:p>
          <a:p>
            <a:r>
              <a:rPr lang="en-GB" sz="2400" dirty="0" smtClean="0"/>
              <a:t>“you can only gain muscle lifting heavy”</a:t>
            </a:r>
          </a:p>
          <a:p>
            <a:r>
              <a:rPr lang="en-GB" sz="2400" dirty="0" smtClean="0"/>
              <a:t>“Everyday is upper body day”</a:t>
            </a:r>
          </a:p>
          <a:p>
            <a:r>
              <a:rPr lang="en-GB" sz="2400" dirty="0" smtClean="0"/>
              <a:t>“Everyday is leg day”- again looking at you ladies!</a:t>
            </a:r>
          </a:p>
          <a:p>
            <a:r>
              <a:rPr lang="en-GB" sz="2400" dirty="0" smtClean="0"/>
              <a:t>“I train abs everyday, why can I not see them?”</a:t>
            </a:r>
          </a:p>
          <a:p>
            <a:endParaRPr lang="en-GB" dirty="0" smtClean="0"/>
          </a:p>
          <a:p>
            <a:endParaRPr lang="en-GB" dirty="0"/>
          </a:p>
        </p:txBody>
      </p:sp>
      <p:pic>
        <p:nvPicPr>
          <p:cNvPr id="4" name="Picture 6" descr="Image result for gym loser stock ph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06448" y="442782"/>
            <a:ext cx="2071923" cy="207192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treadmill fail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02318" y="820088"/>
            <a:ext cx="2095500" cy="16097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women who don't lift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0046" y="5062880"/>
            <a:ext cx="2388754" cy="164724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women who don't lift meme"/>
          <p:cNvPicPr>
            <a:picLocks noChangeAspect="1" noChangeArrowheads="1"/>
          </p:cNvPicPr>
          <p:nvPr/>
        </p:nvPicPr>
        <p:blipFill rotWithShape="1">
          <a:blip r:embed="rId5">
            <a:extLst>
              <a:ext uri="{28A0092B-C50C-407E-A947-70E740481C1C}">
                <a14:useLocalDpi xmlns:a14="http://schemas.microsoft.com/office/drawing/2010/main" val="0"/>
              </a:ext>
            </a:extLst>
          </a:blip>
          <a:srcRect b="12722"/>
          <a:stretch/>
        </p:blipFill>
        <p:spPr bwMode="auto">
          <a:xfrm>
            <a:off x="9278102" y="2851641"/>
            <a:ext cx="2600269" cy="256902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929" y="3018971"/>
            <a:ext cx="2193889" cy="2852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9296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8142" y="262429"/>
            <a:ext cx="7275715" cy="964912"/>
          </a:xfrm>
        </p:spPr>
        <p:txBody>
          <a:bodyPr/>
          <a:lstStyle/>
          <a:p>
            <a:r>
              <a:rPr lang="en-GB" dirty="0" smtClean="0"/>
              <a:t>My Body Composition Changes</a:t>
            </a:r>
            <a:endParaRPr lang="en-GB" dirty="0"/>
          </a:p>
        </p:txBody>
      </p:sp>
      <p:sp>
        <p:nvSpPr>
          <p:cNvPr id="3" name="Content Placeholder 2"/>
          <p:cNvSpPr>
            <a:spLocks noGrp="1"/>
          </p:cNvSpPr>
          <p:nvPr>
            <p:ph idx="1"/>
          </p:nvPr>
        </p:nvSpPr>
        <p:spPr>
          <a:xfrm>
            <a:off x="762618" y="1665071"/>
            <a:ext cx="10515600" cy="3660775"/>
          </a:xfrm>
        </p:spPr>
        <p:txBody>
          <a:bodyPr/>
          <a:lstStyle/>
          <a:p>
            <a:endParaRPr lang="en-GB" sz="1800" dirty="0" smtClean="0"/>
          </a:p>
          <a:p>
            <a:endParaRPr lang="en-GB" sz="1800" dirty="0" smtClean="0"/>
          </a:p>
          <a:p>
            <a:endParaRPr lang="en-GB" dirty="0"/>
          </a:p>
        </p:txBody>
      </p:sp>
      <p:pic>
        <p:nvPicPr>
          <p:cNvPr id="4" name="Picture 3"/>
          <p:cNvPicPr>
            <a:picLocks noChangeAspect="1"/>
          </p:cNvPicPr>
          <p:nvPr/>
        </p:nvPicPr>
        <p:blipFill rotWithShape="1">
          <a:blip r:embed="rId2"/>
          <a:srcRect l="32690" t="15812" r="47288" b="2457"/>
          <a:stretch/>
        </p:blipFill>
        <p:spPr>
          <a:xfrm>
            <a:off x="2838480" y="2027247"/>
            <a:ext cx="1881201" cy="4092702"/>
          </a:xfrm>
          <a:prstGeom prst="rect">
            <a:avLst/>
          </a:prstGeom>
        </p:spPr>
      </p:pic>
      <p:pic>
        <p:nvPicPr>
          <p:cNvPr id="5" name="Picture 4"/>
          <p:cNvPicPr>
            <a:picLocks noChangeAspect="1"/>
          </p:cNvPicPr>
          <p:nvPr/>
        </p:nvPicPr>
        <p:blipFill rotWithShape="1">
          <a:blip r:embed="rId3"/>
          <a:srcRect l="34553" t="18132" r="47441" b="9707"/>
          <a:stretch/>
        </p:blipFill>
        <p:spPr>
          <a:xfrm>
            <a:off x="7566854" y="2027247"/>
            <a:ext cx="1893689" cy="4044861"/>
          </a:xfrm>
          <a:prstGeom prst="rect">
            <a:avLst/>
          </a:prstGeom>
        </p:spPr>
      </p:pic>
      <p:sp>
        <p:nvSpPr>
          <p:cNvPr id="8" name="TextBox 7"/>
          <p:cNvSpPr txBox="1"/>
          <p:nvPr/>
        </p:nvSpPr>
        <p:spPr>
          <a:xfrm>
            <a:off x="2966434" y="1422210"/>
            <a:ext cx="1625292" cy="369332"/>
          </a:xfrm>
          <a:prstGeom prst="rect">
            <a:avLst/>
          </a:prstGeom>
          <a:noFill/>
        </p:spPr>
        <p:txBody>
          <a:bodyPr wrap="square" rtlCol="0">
            <a:spAutoFit/>
          </a:bodyPr>
          <a:lstStyle/>
          <a:p>
            <a:r>
              <a:rPr lang="en-GB" dirty="0" smtClean="0"/>
              <a:t>30</a:t>
            </a:r>
            <a:r>
              <a:rPr lang="en-GB" baseline="30000" dirty="0" smtClean="0"/>
              <a:t>th</a:t>
            </a:r>
            <a:r>
              <a:rPr lang="en-GB" dirty="0" smtClean="0"/>
              <a:t> April 2018</a:t>
            </a:r>
            <a:endParaRPr lang="en-GB" dirty="0"/>
          </a:p>
        </p:txBody>
      </p:sp>
      <p:sp>
        <p:nvSpPr>
          <p:cNvPr id="9" name="TextBox 8"/>
          <p:cNvSpPr txBox="1"/>
          <p:nvPr/>
        </p:nvSpPr>
        <p:spPr>
          <a:xfrm>
            <a:off x="7698286" y="1420569"/>
            <a:ext cx="1828426" cy="369332"/>
          </a:xfrm>
          <a:prstGeom prst="rect">
            <a:avLst/>
          </a:prstGeom>
          <a:noFill/>
        </p:spPr>
        <p:txBody>
          <a:bodyPr wrap="square" rtlCol="0">
            <a:spAutoFit/>
          </a:bodyPr>
          <a:lstStyle/>
          <a:p>
            <a:r>
              <a:rPr lang="en-GB" dirty="0" smtClean="0"/>
              <a:t>25th May 2018 </a:t>
            </a:r>
            <a:endParaRPr lang="en-GB" dirty="0"/>
          </a:p>
        </p:txBody>
      </p:sp>
      <p:pic>
        <p:nvPicPr>
          <p:cNvPr id="12" name="Picture 11"/>
          <p:cNvPicPr>
            <a:picLocks noChangeAspect="1"/>
          </p:cNvPicPr>
          <p:nvPr/>
        </p:nvPicPr>
        <p:blipFill rotWithShape="1">
          <a:blip r:embed="rId4"/>
          <a:srcRect l="33655" t="18375" r="47397" b="4457"/>
          <a:stretch/>
        </p:blipFill>
        <p:spPr>
          <a:xfrm>
            <a:off x="5211794" y="2028664"/>
            <a:ext cx="1862947" cy="4043444"/>
          </a:xfrm>
          <a:prstGeom prst="rect">
            <a:avLst/>
          </a:prstGeom>
        </p:spPr>
      </p:pic>
      <p:sp>
        <p:nvSpPr>
          <p:cNvPr id="13" name="TextBox 12"/>
          <p:cNvSpPr txBox="1"/>
          <p:nvPr/>
        </p:nvSpPr>
        <p:spPr>
          <a:xfrm>
            <a:off x="5332360" y="1422210"/>
            <a:ext cx="1625292" cy="369332"/>
          </a:xfrm>
          <a:prstGeom prst="rect">
            <a:avLst/>
          </a:prstGeom>
          <a:noFill/>
        </p:spPr>
        <p:txBody>
          <a:bodyPr wrap="square" rtlCol="0">
            <a:spAutoFit/>
          </a:bodyPr>
          <a:lstStyle/>
          <a:p>
            <a:r>
              <a:rPr lang="en-GB" dirty="0" smtClean="0"/>
              <a:t>7</a:t>
            </a:r>
            <a:r>
              <a:rPr lang="en-GB" baseline="30000" dirty="0" smtClean="0"/>
              <a:t>th</a:t>
            </a:r>
            <a:r>
              <a:rPr lang="en-GB" dirty="0" smtClean="0"/>
              <a:t> May 2018</a:t>
            </a:r>
            <a:endParaRPr lang="en-GB" dirty="0"/>
          </a:p>
        </p:txBody>
      </p:sp>
      <p:pic>
        <p:nvPicPr>
          <p:cNvPr id="6" name="Picture 5"/>
          <p:cNvPicPr>
            <a:picLocks noChangeAspect="1"/>
          </p:cNvPicPr>
          <p:nvPr/>
        </p:nvPicPr>
        <p:blipFill rotWithShape="1">
          <a:blip r:embed="rId5"/>
          <a:srcRect l="32137" t="10989" r="46955" b="3517"/>
          <a:stretch/>
        </p:blipFill>
        <p:spPr>
          <a:xfrm>
            <a:off x="479942" y="2027247"/>
            <a:ext cx="1866425" cy="4067446"/>
          </a:xfrm>
          <a:prstGeom prst="rect">
            <a:avLst/>
          </a:prstGeom>
        </p:spPr>
      </p:pic>
      <p:sp>
        <p:nvSpPr>
          <p:cNvPr id="11" name="TextBox 10"/>
          <p:cNvSpPr txBox="1"/>
          <p:nvPr/>
        </p:nvSpPr>
        <p:spPr>
          <a:xfrm>
            <a:off x="600508" y="1432762"/>
            <a:ext cx="1625292" cy="369332"/>
          </a:xfrm>
          <a:prstGeom prst="rect">
            <a:avLst/>
          </a:prstGeom>
          <a:noFill/>
        </p:spPr>
        <p:txBody>
          <a:bodyPr wrap="square" rtlCol="0">
            <a:spAutoFit/>
          </a:bodyPr>
          <a:lstStyle/>
          <a:p>
            <a:r>
              <a:rPr lang="en-GB" dirty="0" smtClean="0"/>
              <a:t>15</a:t>
            </a:r>
            <a:r>
              <a:rPr lang="en-GB" baseline="30000" dirty="0" smtClean="0"/>
              <a:t>th</a:t>
            </a:r>
            <a:r>
              <a:rPr lang="en-GB" dirty="0" smtClean="0"/>
              <a:t> June 2017</a:t>
            </a:r>
            <a:endParaRPr lang="en-GB" dirty="0"/>
          </a:p>
        </p:txBody>
      </p:sp>
      <p:pic>
        <p:nvPicPr>
          <p:cNvPr id="7" name="Picture 6"/>
          <p:cNvPicPr>
            <a:picLocks noChangeAspect="1"/>
          </p:cNvPicPr>
          <p:nvPr/>
        </p:nvPicPr>
        <p:blipFill rotWithShape="1">
          <a:blip r:embed="rId6"/>
          <a:srcRect l="34116" t="14301" r="47257" b="6954"/>
          <a:stretch/>
        </p:blipFill>
        <p:spPr>
          <a:xfrm>
            <a:off x="9959226" y="2033376"/>
            <a:ext cx="1811105" cy="4080444"/>
          </a:xfrm>
          <a:prstGeom prst="rect">
            <a:avLst/>
          </a:prstGeom>
        </p:spPr>
      </p:pic>
      <p:sp>
        <p:nvSpPr>
          <p:cNvPr id="14" name="TextBox 13"/>
          <p:cNvSpPr txBox="1"/>
          <p:nvPr/>
        </p:nvSpPr>
        <p:spPr>
          <a:xfrm>
            <a:off x="10030241" y="1406254"/>
            <a:ext cx="1828426" cy="369332"/>
          </a:xfrm>
          <a:prstGeom prst="rect">
            <a:avLst/>
          </a:prstGeom>
          <a:noFill/>
        </p:spPr>
        <p:txBody>
          <a:bodyPr wrap="square" rtlCol="0">
            <a:spAutoFit/>
          </a:bodyPr>
          <a:lstStyle/>
          <a:p>
            <a:r>
              <a:rPr lang="en-GB" dirty="0" smtClean="0"/>
              <a:t>4th June </a:t>
            </a:r>
            <a:r>
              <a:rPr lang="en-GB" dirty="0" smtClean="0"/>
              <a:t>2018 </a:t>
            </a:r>
            <a:endParaRPr lang="en-GB" dirty="0"/>
          </a:p>
        </p:txBody>
      </p:sp>
    </p:spTree>
    <p:extLst>
      <p:ext uri="{BB962C8B-B14F-4D97-AF65-F5344CB8AC3E}">
        <p14:creationId xmlns:p14="http://schemas.microsoft.com/office/powerpoint/2010/main" val="15189555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2141" y="160512"/>
            <a:ext cx="3019599" cy="1325563"/>
          </a:xfrm>
        </p:spPr>
        <p:txBody>
          <a:bodyPr/>
          <a:lstStyle/>
          <a:p>
            <a:r>
              <a:rPr lang="en-GB" dirty="0" smtClean="0"/>
              <a:t>How I did it?</a:t>
            </a:r>
            <a:endParaRPr lang="en-GB" dirty="0"/>
          </a:p>
        </p:txBody>
      </p:sp>
      <p:sp>
        <p:nvSpPr>
          <p:cNvPr id="3" name="Content Placeholder 2"/>
          <p:cNvSpPr>
            <a:spLocks noGrp="1"/>
          </p:cNvSpPr>
          <p:nvPr>
            <p:ph idx="1"/>
          </p:nvPr>
        </p:nvSpPr>
        <p:spPr>
          <a:xfrm>
            <a:off x="3502772" y="1312124"/>
            <a:ext cx="8397935" cy="5180732"/>
          </a:xfrm>
        </p:spPr>
        <p:txBody>
          <a:bodyPr>
            <a:normAutofit lnSpcReduction="10000"/>
          </a:bodyPr>
          <a:lstStyle/>
          <a:p>
            <a:r>
              <a:rPr lang="en-GB" sz="1200" dirty="0" smtClean="0"/>
              <a:t>Followed a high-fat extremely low carb Ketogenic “Lifestyle”-</a:t>
            </a:r>
          </a:p>
          <a:p>
            <a:pPr lvl="1"/>
            <a:r>
              <a:rPr lang="en-GB" sz="1200" dirty="0" smtClean="0"/>
              <a:t>Forces the body to become fat adapted i.e. burning fats (both dietary and stored) over muscle tissue.</a:t>
            </a:r>
          </a:p>
          <a:p>
            <a:pPr lvl="1"/>
            <a:r>
              <a:rPr lang="en-GB" sz="1200" dirty="0" smtClean="0"/>
              <a:t>Lowers insulin (fat storage hormone) thus preventing fat storage and increasing fat mobilisation.</a:t>
            </a:r>
          </a:p>
          <a:p>
            <a:pPr lvl="1"/>
            <a:r>
              <a:rPr lang="en-GB" sz="1200" dirty="0" smtClean="0"/>
              <a:t>The breaking down of fat over glucose leads to the production of ketones (the body’s preferred energy source, especially the brain)</a:t>
            </a:r>
          </a:p>
          <a:p>
            <a:pPr lvl="1"/>
            <a:r>
              <a:rPr lang="en-GB" sz="1200" dirty="0" smtClean="0"/>
              <a:t>Prevents the body from storing unnecessary water weight, leading to the loss of unwanted body weight and bloating.</a:t>
            </a:r>
          </a:p>
          <a:p>
            <a:pPr lvl="1"/>
            <a:r>
              <a:rPr lang="en-GB" sz="1200" dirty="0" smtClean="0"/>
              <a:t>Lowers blood pressure and bad cholesterol (LDL) whilst increasing good cholesterol (HDL) used for hormone production</a:t>
            </a:r>
          </a:p>
          <a:p>
            <a:pPr lvl="1"/>
            <a:r>
              <a:rPr lang="en-GB" sz="1200" dirty="0" smtClean="0"/>
              <a:t>Fats are more satisfying than carbs so cravings are kept in check much easier.</a:t>
            </a:r>
          </a:p>
          <a:p>
            <a:pPr lvl="1"/>
            <a:r>
              <a:rPr lang="en-GB" sz="1200" dirty="0" smtClean="0"/>
              <a:t>The few carbs I do eat (leaves, berries, nuts) have all the micro nutrients and vitamins I need for health.</a:t>
            </a:r>
          </a:p>
          <a:p>
            <a:pPr lvl="1"/>
            <a:r>
              <a:rPr lang="en-GB" sz="1200" dirty="0" smtClean="0"/>
              <a:t>Due to the diuretic nature of the </a:t>
            </a:r>
            <a:r>
              <a:rPr lang="en-GB" sz="1200" dirty="0" err="1" smtClean="0"/>
              <a:t>keto</a:t>
            </a:r>
            <a:r>
              <a:rPr lang="en-GB" sz="1200" dirty="0"/>
              <a:t> </a:t>
            </a:r>
            <a:r>
              <a:rPr lang="en-GB" sz="1200" dirty="0" smtClean="0"/>
              <a:t>diet, be sure to consume a lot of water- I drink about 6 litres throughout the day to keep hydrated!</a:t>
            </a:r>
          </a:p>
          <a:p>
            <a:pPr lvl="1"/>
            <a:r>
              <a:rPr lang="en-GB" sz="1200" dirty="0" smtClean="0"/>
              <a:t>Wheat-based carbs are the enemy!</a:t>
            </a:r>
          </a:p>
          <a:p>
            <a:r>
              <a:rPr lang="en-GB" sz="1200" dirty="0" smtClean="0"/>
              <a:t>Intermittent fasting-</a:t>
            </a:r>
          </a:p>
          <a:p>
            <a:pPr lvl="1"/>
            <a:r>
              <a:rPr lang="en-GB" sz="1200" dirty="0" smtClean="0"/>
              <a:t>4 hours eating, 20 hours fasting daily</a:t>
            </a:r>
          </a:p>
          <a:p>
            <a:pPr lvl="1"/>
            <a:r>
              <a:rPr lang="en-GB" sz="1200" dirty="0" smtClean="0"/>
              <a:t>1 48 hour water fast a week, to cleanse the body of toxins and allow the body to heal itself more effectively.</a:t>
            </a:r>
          </a:p>
          <a:p>
            <a:pPr lvl="1"/>
            <a:r>
              <a:rPr lang="en-GB" sz="1200" dirty="0" smtClean="0"/>
              <a:t>Increases hormone production and testosterone, prolongs ketosis (fat burning mode)</a:t>
            </a:r>
          </a:p>
          <a:p>
            <a:pPr lvl="1"/>
            <a:r>
              <a:rPr lang="en-GB" sz="1200" dirty="0" smtClean="0"/>
              <a:t>Restricting your eating window leads to the consumption of fewer calories and the prevention of weight gain.</a:t>
            </a:r>
          </a:p>
          <a:p>
            <a:pPr lvl="1"/>
            <a:r>
              <a:rPr lang="en-GB" sz="1200" dirty="0" smtClean="0"/>
              <a:t>3 meals a day was never meant to be!</a:t>
            </a:r>
          </a:p>
          <a:p>
            <a:r>
              <a:rPr lang="en-GB" sz="1200" dirty="0" smtClean="0"/>
              <a:t>Consistent training</a:t>
            </a:r>
          </a:p>
          <a:p>
            <a:pPr lvl="1"/>
            <a:r>
              <a:rPr lang="en-GB" sz="1200" dirty="0" smtClean="0"/>
              <a:t>Bodyweight and core training everyday before work, weights for legs, 20min HIIT sprints 4 times a week, gymnastics after work occasionally.</a:t>
            </a:r>
          </a:p>
          <a:p>
            <a:pPr lvl="1"/>
            <a:r>
              <a:rPr lang="en-GB" sz="1200" dirty="0" smtClean="0"/>
              <a:t>Sleeping and resting when needed- when fatigued I would take a maximum of 1 day off during that week to recover.</a:t>
            </a:r>
          </a:p>
          <a:p>
            <a:pPr lvl="1"/>
            <a:r>
              <a:rPr lang="en-GB" sz="1200" dirty="0" smtClean="0"/>
              <a:t>I always get between 6 and 8 hours of sleep- very important!</a:t>
            </a:r>
          </a:p>
          <a:p>
            <a:pPr lvl="1"/>
            <a:endParaRPr lang="en-GB" sz="1700" dirty="0" smtClean="0"/>
          </a:p>
          <a:p>
            <a:pPr lvl="1"/>
            <a:endParaRPr lang="en-GB" sz="2100" dirty="0" smtClean="0"/>
          </a:p>
          <a:p>
            <a:pPr lvl="1"/>
            <a:endParaRPr lang="en-GB" dirty="0"/>
          </a:p>
        </p:txBody>
      </p:sp>
      <p:pic>
        <p:nvPicPr>
          <p:cNvPr id="6" name="Picture 2" descr="Image result for body composition me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5983" y="516692"/>
            <a:ext cx="1938766" cy="193876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eat sleep train repea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21" y="3468914"/>
            <a:ext cx="2188028" cy="2188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5642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6201" y="160512"/>
            <a:ext cx="3019599" cy="1325563"/>
          </a:xfrm>
        </p:spPr>
        <p:txBody>
          <a:bodyPr/>
          <a:lstStyle/>
          <a:p>
            <a:r>
              <a:rPr lang="en-GB" dirty="0" smtClean="0"/>
              <a:t>How I did it?</a:t>
            </a:r>
            <a:endParaRPr lang="en-GB" dirty="0"/>
          </a:p>
        </p:txBody>
      </p:sp>
      <p:pic>
        <p:nvPicPr>
          <p:cNvPr id="5" name="Picture 4"/>
          <p:cNvPicPr>
            <a:picLocks noChangeAspect="1"/>
          </p:cNvPicPr>
          <p:nvPr/>
        </p:nvPicPr>
        <p:blipFill rotWithShape="1">
          <a:blip r:embed="rId2"/>
          <a:srcRect l="14145" t="37546" r="16422" b="13126"/>
          <a:stretch/>
        </p:blipFill>
        <p:spPr>
          <a:xfrm>
            <a:off x="4611489" y="1982144"/>
            <a:ext cx="7301111" cy="2764431"/>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3333" b="39629"/>
          <a:stretch/>
        </p:blipFill>
        <p:spPr>
          <a:xfrm>
            <a:off x="727750" y="1714838"/>
            <a:ext cx="3336324" cy="3911600"/>
          </a:xfrm>
          <a:prstGeom prst="rect">
            <a:avLst/>
          </a:prstGeom>
        </p:spPr>
      </p:pic>
    </p:spTree>
    <p:extLst>
      <p:ext uri="{BB962C8B-B14F-4D97-AF65-F5344CB8AC3E}">
        <p14:creationId xmlns:p14="http://schemas.microsoft.com/office/powerpoint/2010/main" val="4103614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berries and yogu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5190" y="523270"/>
            <a:ext cx="3263853" cy="2136804"/>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12" descr="Image result for crea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086" name="Picture 14" descr="Image result for cre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40" y="3582785"/>
            <a:ext cx="2788919" cy="2788919"/>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Image result for peanut but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90800" y="291090"/>
            <a:ext cx="2787130" cy="2090348"/>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Image result for prosciutto ha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59263" y="3015301"/>
            <a:ext cx="3294699" cy="2197311"/>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Image result for quest ba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8865" y="2782700"/>
            <a:ext cx="2723842" cy="1465097"/>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26" descr="Image result for salmon omelet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100" name="Picture 28" descr="Image result for salmon omelett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1215" y="411105"/>
            <a:ext cx="2283170" cy="2361133"/>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descr="Image result for ba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45845" y="5157428"/>
            <a:ext cx="3196212" cy="1673409"/>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descr="Image result for sausag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454003" y="4838885"/>
            <a:ext cx="2150969" cy="1636272"/>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descr="Image result for cheese red leiceste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282707" y="2840806"/>
            <a:ext cx="2663028" cy="1997271"/>
          </a:xfrm>
          <a:prstGeom prst="rect">
            <a:avLst/>
          </a:prstGeom>
          <a:noFill/>
          <a:extLst>
            <a:ext uri="{909E8E84-426E-40DD-AFC4-6F175D3DCCD1}">
              <a14:hiddenFill xmlns:a14="http://schemas.microsoft.com/office/drawing/2010/main">
                <a:solidFill>
                  <a:srgbClr val="FFFFFF"/>
                </a:solidFill>
              </a14:hiddenFill>
            </a:ext>
          </a:extLst>
        </p:spPr>
      </p:pic>
      <p:pic>
        <p:nvPicPr>
          <p:cNvPr id="3108" name="Picture 36" descr="Image result for salami"/>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01457" y="5157428"/>
            <a:ext cx="2381250" cy="1590675"/>
          </a:xfrm>
          <a:prstGeom prst="rect">
            <a:avLst/>
          </a:prstGeom>
          <a:noFill/>
          <a:extLst>
            <a:ext uri="{909E8E84-426E-40DD-AFC4-6F175D3DCCD1}">
              <a14:hiddenFill xmlns:a14="http://schemas.microsoft.com/office/drawing/2010/main">
                <a:solidFill>
                  <a:srgbClr val="FFFFFF"/>
                </a:solidFill>
              </a14:hiddenFill>
            </a:ext>
          </a:extLst>
        </p:spPr>
      </p:pic>
      <p:pic>
        <p:nvPicPr>
          <p:cNvPr id="3110" name="Picture 38" descr="Image result for sardine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91561" y="3692889"/>
            <a:ext cx="2648586" cy="1769255"/>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descr="Image result for duck roas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3018" y="2492897"/>
            <a:ext cx="3505200" cy="2044701"/>
          </a:xfrm>
          <a:prstGeom prst="rect">
            <a:avLst/>
          </a:prstGeom>
          <a:noFill/>
          <a:extLst>
            <a:ext uri="{909E8E84-426E-40DD-AFC4-6F175D3DCCD1}">
              <a14:hiddenFill xmlns:a14="http://schemas.microsoft.com/office/drawing/2010/main">
                <a:solidFill>
                  <a:srgbClr val="FFFFFF"/>
                </a:solidFill>
              </a14:hiddenFill>
            </a:ext>
          </a:extLst>
        </p:spPr>
      </p:pic>
      <p:pic>
        <p:nvPicPr>
          <p:cNvPr id="3114" name="Picture 42" descr="Image result for chia seeds"/>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142057" y="221210"/>
            <a:ext cx="2389912" cy="2389912"/>
          </a:xfrm>
          <a:prstGeom prst="rect">
            <a:avLst/>
          </a:prstGeom>
          <a:noFill/>
          <a:extLst>
            <a:ext uri="{909E8E84-426E-40DD-AFC4-6F175D3DCCD1}">
              <a14:hiddenFill xmlns:a14="http://schemas.microsoft.com/office/drawing/2010/main">
                <a:solidFill>
                  <a:srgbClr val="FFFFFF"/>
                </a:solidFill>
              </a14:hiddenFill>
            </a:ext>
          </a:extLst>
        </p:spPr>
      </p:pic>
      <p:pic>
        <p:nvPicPr>
          <p:cNvPr id="3116" name="Picture 44" descr="Image result for apple cider vinega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13673" y="2218126"/>
            <a:ext cx="2192000" cy="16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8938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9950</TotalTime>
  <Words>1044</Words>
  <Application>Microsoft Office PowerPoint</Application>
  <PresentationFormat>Widescreen</PresentationFormat>
  <Paragraphs>92</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Managing Body Composition </vt:lpstr>
      <vt:lpstr>Why is Body Composition Important?</vt:lpstr>
      <vt:lpstr>Factors that influence body composition</vt:lpstr>
      <vt:lpstr>Dietary Myths</vt:lpstr>
      <vt:lpstr>Training Myths</vt:lpstr>
      <vt:lpstr>My Body Composition Changes</vt:lpstr>
      <vt:lpstr>How I did it?</vt:lpstr>
      <vt:lpstr>How I did it?</vt:lpstr>
      <vt:lpstr>PowerPoint Presentation</vt:lpstr>
      <vt:lpstr>Key things to remember!</vt:lpstr>
      <vt:lpstr>Helpful Links</vt:lpstr>
      <vt:lpstr>The End</vt:lpstr>
    </vt:vector>
  </TitlesOfParts>
  <Company>ASOS.COM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Body Composition </dc:title>
  <dc:creator>Roberto Branco-Rhodes</dc:creator>
  <cp:lastModifiedBy>Roberto Branco-Rhodes</cp:lastModifiedBy>
  <cp:revision>52</cp:revision>
  <dcterms:created xsi:type="dcterms:W3CDTF">2018-05-25T09:59:33Z</dcterms:created>
  <dcterms:modified xsi:type="dcterms:W3CDTF">2018-06-15T08:31:57Z</dcterms:modified>
</cp:coreProperties>
</file>